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69BE2C0-355C-46C6-9D2F-2F42CD065ABF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4C85896-4F70-4045-BB06-6C38F7190101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74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00B05DA-8947-45D1-AB83-787B9817E68F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13E0012-FDE7-4D87-9792-0307DEC7F240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72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89FC2B7-311B-4FBB-8372-06A6F981BFD0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92DC76D-AD09-4D62-A218-76C81CF62D8B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36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FF9D8D9-85C5-42E1-99CB-84417F3550A9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E39653-DCF0-4E85-9F89-F2B41E967368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92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B70ECF1-1ED9-4E2B-9C8D-E6FB7DB5EB0D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377592A-934B-4C4E-9E22-A4D2DD565E07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340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0C3F393-3C52-4FC6-A44F-A1DD14949D35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A5F3CA5-6073-4391-8501-8C64D8B8DD50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89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CD91064-421C-4CE4-A47B-58BB17F33035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F3A1036-0A63-40A0-B74A-9EAA56498650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587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7114DEF-27AD-4D90-ABDC-1691B68C8925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ADCD10E-8C72-4942-AAC3-0455342BE431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75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F79C697-A04B-4926-9240-1B5964D26C17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43D9FEA-B661-477C-A256-EB05A2EF3BDE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11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33C6D38-9B94-41FB-A85E-CFDF69065BCC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DD60BFF-3C48-4595-9A26-10B86480A60C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1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A0F7FA7-EA2B-4346-8F31-E54B33580752}" type="datetime1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25/02/2015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036DD61-9B7E-4CED-9025-7948A6008E99}" type="slidenum">
              <a:rPr lang="en-GB" smtClean="0">
                <a:solidFill>
                  <a:prstClr val="black"/>
                </a:solidFill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80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829301"/>
            <a:ext cx="9144000" cy="1039284"/>
          </a:xfrm>
          <a:prstGeom prst="rect">
            <a:avLst/>
          </a:prstGeom>
          <a:solidFill>
            <a:srgbClr val="122B5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27" name="TextBox 20"/>
          <p:cNvSpPr txBox="1">
            <a:spLocks noChangeArrowheads="1"/>
          </p:cNvSpPr>
          <p:nvPr/>
        </p:nvSpPr>
        <p:spPr bwMode="auto">
          <a:xfrm>
            <a:off x="7472363" y="6218767"/>
            <a:ext cx="1447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white"/>
                </a:solidFill>
                <a:latin typeface="Myriad Pro" charset="0"/>
              </a:rPr>
              <a:t>abertay.ac.uk</a:t>
            </a:r>
          </a:p>
        </p:txBody>
      </p:sp>
      <p:pic>
        <p:nvPicPr>
          <p:cNvPr id="1028" name="Picture 9" descr="Colour Abertay Uni white text Logo.t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06585"/>
            <a:ext cx="1581150" cy="53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6184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0" name="TextBox 25"/>
          <p:cNvSpPr txBox="1">
            <a:spLocks noChangeArrowheads="1"/>
          </p:cNvSpPr>
          <p:nvPr/>
        </p:nvSpPr>
        <p:spPr bwMode="auto">
          <a:xfrm>
            <a:off x="457200" y="2156884"/>
            <a:ext cx="7551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183D71"/>
          </a:solidFill>
          <a:latin typeface="Arial"/>
          <a:ea typeface="MS PGothic" panose="020B0600070205080204" pitchFamily="34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183D7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2"/>
            <a:ext cx="9144000" cy="6921500"/>
          </a:xfrm>
          <a:prstGeom prst="rect">
            <a:avLst/>
          </a:prstGeom>
          <a:solidFill>
            <a:srgbClr val="FFFFF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314" name="Picture 11" descr="281 Uni Ima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539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0" y="6197602"/>
            <a:ext cx="9144000" cy="2117"/>
          </a:xfrm>
          <a:prstGeom prst="line">
            <a:avLst/>
          </a:prstGeom>
          <a:ln w="47625" cap="flat" cmpd="sng" algn="ctr">
            <a:solidFill>
              <a:srgbClr val="122B5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6288619"/>
            <a:ext cx="9144000" cy="632883"/>
          </a:xfrm>
          <a:prstGeom prst="rect">
            <a:avLst/>
          </a:prstGeom>
          <a:solidFill>
            <a:srgbClr val="122B5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5509686"/>
            <a:ext cx="9144000" cy="2116"/>
          </a:xfrm>
          <a:prstGeom prst="line">
            <a:avLst/>
          </a:prstGeom>
          <a:ln w="47625" cap="flat" cmpd="sng" algn="ctr">
            <a:solidFill>
              <a:srgbClr val="122B5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8" name="Title 1"/>
          <p:cNvSpPr>
            <a:spLocks noGrp="1"/>
          </p:cNvSpPr>
          <p:nvPr>
            <p:ph type="ctrTitle" idx="4294967295"/>
          </p:nvPr>
        </p:nvSpPr>
        <p:spPr>
          <a:xfrm>
            <a:off x="889005" y="1488022"/>
            <a:ext cx="7104063" cy="1960033"/>
          </a:xfrm>
        </p:spPr>
        <p:txBody>
          <a:bodyPr/>
          <a:lstStyle/>
          <a:p>
            <a:pPr algn="l" eaLnBrk="1" hangingPunct="1"/>
            <a:r>
              <a:rPr lang="en-GB" sz="3600" dirty="0">
                <a:solidFill>
                  <a:schemeClr val="bg1"/>
                </a:solidFill>
                <a:latin typeface="Arial Bold" panose="020B0704020202020204" pitchFamily="34" charset="0"/>
              </a:rPr>
              <a:t>Embracing Diversity – watch your language</a:t>
            </a:r>
          </a:p>
        </p:txBody>
      </p:sp>
      <p:sp>
        <p:nvSpPr>
          <p:cNvPr id="13319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71924" y="4133851"/>
            <a:ext cx="9072081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Cameron, Stewart Squire, Sheena Stewart, Alison Ramsay, Alison Bell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71924" y="5568951"/>
            <a:ext cx="90720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800" dirty="0">
                <a:solidFill>
                  <a:srgbClr val="122B5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School of Social and Health Sciences, and University Secretariat  in partnership with UADSA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16256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1519770"/>
            <a:ext cx="9144000" cy="2117"/>
          </a:xfrm>
          <a:prstGeom prst="line">
            <a:avLst/>
          </a:prstGeom>
          <a:ln w="47625" cap="flat" cmpd="sng" algn="ctr">
            <a:solidFill>
              <a:srgbClr val="122B5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23" name="Picture 3" descr="Colour Abertay Uni Logo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651"/>
            <a:ext cx="2311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7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150689"/>
            <a:ext cx="8229600" cy="767136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1" y="1197234"/>
            <a:ext cx="9061806" cy="46900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Graduate attributes refer to qualities, characteristics and skills that can transfer to being responsible citizens (Bowden et al, 2000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Should this include knowledge of the Equality Act 2010?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Sports teams behavior/attitude – Facebook; Scottish Social Attitudes Survey; campaign/event; re-survey</a:t>
            </a:r>
          </a:p>
        </p:txBody>
      </p:sp>
    </p:spTree>
    <p:extLst>
      <p:ext uri="{BB962C8B-B14F-4D97-AF65-F5344CB8AC3E}">
        <p14:creationId xmlns:p14="http://schemas.microsoft.com/office/powerpoint/2010/main" val="251500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9143999" cy="626076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5" y="626080"/>
            <a:ext cx="9143999" cy="54995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Results:-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n= 129 completed pre-campaign questionnaire (56% men; 44% women); n=75 completed post-campaign questionnaire (45% male; 55% female).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60% pre-, 56% post-campaign knew there were 9 protected characteristics.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2/3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(69% post-campaign) said that a student who had changed their gender from male to female could use the women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 toilet.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2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-246578"/>
            <a:ext cx="9144000" cy="917825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184940" y="516241"/>
            <a:ext cx="8501865" cy="56093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800" dirty="0"/>
              <a:t>Responses to Scottish Social Attitude Survey questions (Abertay students significantly different on the ‘too far’ and ‘not nearly far enough’):-</a:t>
            </a:r>
          </a:p>
          <a:p>
            <a:endParaRPr lang="en-US" sz="1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35" y="1230187"/>
            <a:ext cx="8825822" cy="526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51275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5" y="643850"/>
            <a:ext cx="9143999" cy="52055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800" dirty="0"/>
              <a:t>Responses to Scottish Social Attitude Survey </a:t>
            </a:r>
            <a:r>
              <a:rPr lang="en-US" sz="1800" dirty="0"/>
              <a:t>questions (Abertay students significantly </a:t>
            </a:r>
            <a:r>
              <a:rPr lang="en-US" sz="1800" dirty="0"/>
              <a:t>less likely to say that Equal </a:t>
            </a:r>
            <a:r>
              <a:rPr lang="en-US" sz="1800" dirty="0" err="1"/>
              <a:t>Opps</a:t>
            </a:r>
            <a:r>
              <a:rPr lang="en-US" sz="1800" dirty="0"/>
              <a:t> had gone ‘too </a:t>
            </a:r>
            <a:r>
              <a:rPr lang="en-US" sz="1800" dirty="0"/>
              <a:t>far</a:t>
            </a:r>
            <a:r>
              <a:rPr lang="en-US" sz="1800" dirty="0"/>
              <a:t>’):- 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69" y="1493796"/>
            <a:ext cx="8804953" cy="471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30148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113017" y="630152"/>
            <a:ext cx="8763856" cy="549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800" dirty="0"/>
              <a:t>Responses to Scottish Social Attitude Survey questions (</a:t>
            </a:r>
            <a:r>
              <a:rPr lang="en-US" sz="1800" dirty="0" err="1"/>
              <a:t>Abertay</a:t>
            </a:r>
            <a:r>
              <a:rPr lang="en-US" sz="1800" dirty="0"/>
              <a:t> </a:t>
            </a:r>
            <a:r>
              <a:rPr lang="en-US" sz="1800" dirty="0"/>
              <a:t>students </a:t>
            </a:r>
            <a:r>
              <a:rPr lang="en-US" sz="1800" dirty="0"/>
              <a:t>significantly different in their responses):-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3590"/>
            <a:ext cx="9144000" cy="498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0" y="5"/>
            <a:ext cx="9144000" cy="602749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5" y="547956"/>
            <a:ext cx="9072081" cy="5577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800" dirty="0"/>
              <a:t>SSAS Question - Do </a:t>
            </a:r>
            <a:r>
              <a:rPr lang="en-GB" sz="1800" dirty="0"/>
              <a:t>you think attempts to </a:t>
            </a:r>
            <a:r>
              <a:rPr lang="en-GB" sz="1800" dirty="0"/>
              <a:t>give </a:t>
            </a:r>
            <a:r>
              <a:rPr lang="en-GB" sz="1800" dirty="0"/>
              <a:t>money to specific organisations to help people find work is </a:t>
            </a:r>
            <a:r>
              <a:rPr lang="en-GB" sz="1800" dirty="0"/>
              <a:t>bad/very bad use </a:t>
            </a:r>
            <a:r>
              <a:rPr lang="en-GB" sz="1800" dirty="0"/>
              <a:t>of Government </a:t>
            </a:r>
            <a:r>
              <a:rPr lang="en-GB" sz="1800" dirty="0"/>
              <a:t>money </a:t>
            </a:r>
            <a:r>
              <a:rPr lang="en-US" sz="1400" dirty="0"/>
              <a:t>(</a:t>
            </a:r>
            <a:r>
              <a:rPr lang="en-US" sz="1400" dirty="0" err="1"/>
              <a:t>Abertay</a:t>
            </a:r>
            <a:r>
              <a:rPr lang="en-US" sz="1400" dirty="0"/>
              <a:t> students significantly less likely to say </a:t>
            </a:r>
            <a:r>
              <a:rPr lang="en-US" sz="1400" dirty="0"/>
              <a:t>that this was the case for BME; but significantly more likely to say bad spend for gay/lesbian and for those with depression)</a:t>
            </a:r>
            <a:r>
              <a:rPr lang="en-GB" sz="1400" dirty="0"/>
              <a:t>?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1951"/>
            <a:ext cx="9144000" cy="47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" y="5"/>
            <a:ext cx="9144001" cy="534255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Embracing Diversity – project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 bwMode="auto">
          <a:xfrm>
            <a:off x="1" y="534259"/>
            <a:ext cx="9144000" cy="55913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stages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Extend campaign and build more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Extend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outreach work linking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Abertay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sport teams with  community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protected characteristics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Development 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Elective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Ethical Reasoning for a Global Society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featuring case studies/debates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Key engagement aspects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‘Right’ events/finding your opportunity; going to the students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191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2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Arial Bold</vt:lpstr>
      <vt:lpstr>Calibri</vt:lpstr>
      <vt:lpstr>Myriad Pro</vt:lpstr>
      <vt:lpstr>1_Office Theme</vt:lpstr>
      <vt:lpstr>Embracing Diversity – watch your language</vt:lpstr>
      <vt:lpstr>Embracing Diversity – project</vt:lpstr>
      <vt:lpstr>Embracing Diversity – project</vt:lpstr>
      <vt:lpstr>Embracing Diversity – project</vt:lpstr>
      <vt:lpstr>Embracing Diversity – project</vt:lpstr>
      <vt:lpstr>Embracing Diversity – project</vt:lpstr>
      <vt:lpstr>Embracing Diversity – project</vt:lpstr>
      <vt:lpstr>Embracing Diversity –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Embracing Diversity – watch your language</dc:title>
  <dc:creator>Stephanie Millar</dc:creator>
  <cp:lastModifiedBy>Stephanie Millar</cp:lastModifiedBy>
  <cp:revision>1</cp:revision>
  <dcterms:created xsi:type="dcterms:W3CDTF">2015-02-25T16:50:42Z</dcterms:created>
  <dcterms:modified xsi:type="dcterms:W3CDTF">2015-02-25T16:50:55Z</dcterms:modified>
</cp:coreProperties>
</file>